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57" r:id="rId4"/>
    <p:sldId id="288" r:id="rId5"/>
    <p:sldId id="296" r:id="rId6"/>
    <p:sldId id="294" r:id="rId7"/>
    <p:sldId id="258" r:id="rId8"/>
    <p:sldId id="263" r:id="rId9"/>
    <p:sldId id="266" r:id="rId10"/>
    <p:sldId id="268" r:id="rId11"/>
    <p:sldId id="277" r:id="rId12"/>
    <p:sldId id="282" r:id="rId13"/>
    <p:sldId id="269" r:id="rId14"/>
    <p:sldId id="278" r:id="rId15"/>
    <p:sldId id="267" r:id="rId16"/>
    <p:sldId id="264" r:id="rId17"/>
    <p:sldId id="279" r:id="rId18"/>
    <p:sldId id="270" r:id="rId19"/>
    <p:sldId id="271" r:id="rId20"/>
    <p:sldId id="272" r:id="rId21"/>
    <p:sldId id="273" r:id="rId22"/>
    <p:sldId id="280" r:id="rId23"/>
    <p:sldId id="274" r:id="rId24"/>
    <p:sldId id="283" r:id="rId25"/>
    <p:sldId id="298" r:id="rId26"/>
    <p:sldId id="301" r:id="rId27"/>
    <p:sldId id="299" r:id="rId28"/>
    <p:sldId id="30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54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87B31-AD67-4D14-AF23-77A3F289A2A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2CAF6-CF19-4749-BF1C-E8FFC1288F9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75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2CAF6-CF19-4749-BF1C-E8FFC1288F9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88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B7CFF-EE94-C557-ACC2-5C5D9E30F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660" y="1089776"/>
            <a:ext cx="9589649" cy="2509213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br>
              <a:rPr lang="es-MX" dirty="0"/>
            </a:b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Desafíos actuales y futuros  del </a:t>
            </a:r>
            <a:br>
              <a:rPr lang="es-MX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agua y saneamiento en América Latina y su implicancia </a:t>
            </a:r>
            <a:br>
              <a:rPr lang="es-MX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para Mendoza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7EE46B-E15F-C301-D777-6F3289ABC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723" y="3715751"/>
            <a:ext cx="8689976" cy="1371599"/>
          </a:xfrm>
        </p:spPr>
        <p:txBody>
          <a:bodyPr/>
          <a:lstStyle/>
          <a:p>
            <a:r>
              <a:rPr lang="es-MX" dirty="0"/>
              <a:t>MENDOZA- 4 Diciembre de 2025</a:t>
            </a: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E86EE5-C501-6F6E-4596-6FE243D6BD93}"/>
              </a:ext>
            </a:extLst>
          </p:cNvPr>
          <p:cNvSpPr txBox="1"/>
          <p:nvPr/>
        </p:nvSpPr>
        <p:spPr>
          <a:xfrm>
            <a:off x="857632" y="5087350"/>
            <a:ext cx="7025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Ing. JOSE LUIS INGLESE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VICEPRESIDENTE DEL CONSEJO LATINOAMERICANO 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ACADEMICO DE NUMERO-ACADEMIA NACIONAL DE INGENIERIA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PAST PRESIDENT AIDIS INTERAMERICANA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4EE214-1801-7AA6-B177-C2891C0B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14" y="5087350"/>
            <a:ext cx="3475021" cy="10745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F81F18-83E7-963D-74F9-62DE4BE3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13" y="6214736"/>
            <a:ext cx="3475021" cy="6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F23BCE-3FC3-DD9E-82B6-ED839D0C30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42138" y="0"/>
            <a:ext cx="5791200" cy="656207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AFA35AE-7B49-E515-8F21-1B4CB1F5A64B}"/>
              </a:ext>
            </a:extLst>
          </p:cNvPr>
          <p:cNvSpPr/>
          <p:nvPr/>
        </p:nvSpPr>
        <p:spPr>
          <a:xfrm>
            <a:off x="3442138" y="6096000"/>
            <a:ext cx="5906814" cy="67266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14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85044-A382-7A6B-CCC7-15438DFF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8" y="0"/>
            <a:ext cx="10364451" cy="1596177"/>
          </a:xfrm>
        </p:spPr>
        <p:txBody>
          <a:bodyPr/>
          <a:lstStyle/>
          <a:p>
            <a:r>
              <a:rPr lang="es-MX" b="1" dirty="0"/>
              <a:t>ACCESO AL AP SEGÚN PAIS Y TIPO</a:t>
            </a:r>
            <a:endParaRPr lang="es-AR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1A799F-82EB-5A42-7F1F-B315121F64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9249" y="1240221"/>
            <a:ext cx="10832067" cy="544215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26D8B2-B308-D7D8-815F-1B6026C77193}"/>
              </a:ext>
            </a:extLst>
          </p:cNvPr>
          <p:cNvSpPr/>
          <p:nvPr/>
        </p:nvSpPr>
        <p:spPr>
          <a:xfrm>
            <a:off x="2511972" y="1956321"/>
            <a:ext cx="515007" cy="338433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6D0583-C392-2474-7405-F5298FE3EBC0}"/>
              </a:ext>
            </a:extLst>
          </p:cNvPr>
          <p:cNvSpPr/>
          <p:nvPr/>
        </p:nvSpPr>
        <p:spPr>
          <a:xfrm>
            <a:off x="10478814" y="1870841"/>
            <a:ext cx="578695" cy="37206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637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9207D-BF89-A956-E1EC-796F9DE9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48" y="177084"/>
            <a:ext cx="10364451" cy="800380"/>
          </a:xfrm>
        </p:spPr>
        <p:txBody>
          <a:bodyPr>
            <a:normAutofit/>
          </a:bodyPr>
          <a:lstStyle/>
          <a:p>
            <a:r>
              <a:rPr lang="es-MX" sz="2400" b="1" dirty="0"/>
              <a:t>SINTESIS DE PRESTACION; REGULACION Y DERECHO AL AGUA POR PAIS</a:t>
            </a:r>
            <a:endParaRPr lang="es-AR" sz="24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59DDCB-58A8-E091-FE77-00F2FACA43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6883" y="878762"/>
            <a:ext cx="5023945" cy="594518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DDB1E08-756E-5A28-54E7-EA76FB5A3774}"/>
              </a:ext>
            </a:extLst>
          </p:cNvPr>
          <p:cNvSpPr/>
          <p:nvPr/>
        </p:nvSpPr>
        <p:spPr>
          <a:xfrm>
            <a:off x="3436883" y="2478849"/>
            <a:ext cx="4719145" cy="8003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1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65FDE1-3D18-ACE0-7FEE-F36F73265B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65101" y="466725"/>
            <a:ext cx="7722624" cy="62935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9AEE93-F365-5E9D-B1EA-CDE93C6CEDF5}"/>
              </a:ext>
            </a:extLst>
          </p:cNvPr>
          <p:cNvSpPr/>
          <p:nvPr/>
        </p:nvSpPr>
        <p:spPr>
          <a:xfrm>
            <a:off x="2965101" y="393153"/>
            <a:ext cx="777766" cy="315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B74FB86-F4C5-6EBD-BF85-301A6E6E108C}"/>
              </a:ext>
            </a:extLst>
          </p:cNvPr>
          <p:cNvSpPr/>
          <p:nvPr/>
        </p:nvSpPr>
        <p:spPr>
          <a:xfrm>
            <a:off x="3100551" y="1639614"/>
            <a:ext cx="2165131" cy="4204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050B11E-C1F0-6499-D86B-A453EBAB516B}"/>
              </a:ext>
            </a:extLst>
          </p:cNvPr>
          <p:cNvSpPr/>
          <p:nvPr/>
        </p:nvSpPr>
        <p:spPr>
          <a:xfrm>
            <a:off x="8522594" y="4461642"/>
            <a:ext cx="2165131" cy="4204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01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57F01-70C2-BC63-1869-A33B22E3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64451" cy="1596177"/>
          </a:xfrm>
        </p:spPr>
        <p:txBody>
          <a:bodyPr>
            <a:normAutofit/>
          </a:bodyPr>
          <a:lstStyle/>
          <a:p>
            <a:r>
              <a:rPr lang="es-MX" sz="2400" b="1" dirty="0"/>
              <a:t>CONTINUIDAD DEL SERVICIO DE AP</a:t>
            </a:r>
            <a:endParaRPr lang="es-AR" sz="24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C54A8B-465F-7B11-C1E9-2A75EF102B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6454" y="1043684"/>
            <a:ext cx="8352463" cy="571446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2871B6-F5C6-CD88-C5B4-17E6B93EDB57}"/>
              </a:ext>
            </a:extLst>
          </p:cNvPr>
          <p:cNvSpPr/>
          <p:nvPr/>
        </p:nvSpPr>
        <p:spPr>
          <a:xfrm>
            <a:off x="2196662" y="1271752"/>
            <a:ext cx="7945821" cy="6516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0574E7-009D-34D1-EDE2-164688CED5BF}"/>
              </a:ext>
            </a:extLst>
          </p:cNvPr>
          <p:cNvSpPr/>
          <p:nvPr/>
        </p:nvSpPr>
        <p:spPr>
          <a:xfrm>
            <a:off x="1986454" y="6011917"/>
            <a:ext cx="3563008" cy="65164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915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6E47D-0388-5019-E7C0-18B31643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69" y="618517"/>
            <a:ext cx="11277600" cy="653235"/>
          </a:xfrm>
        </p:spPr>
        <p:txBody>
          <a:bodyPr>
            <a:normAutofit fontScale="90000"/>
          </a:bodyPr>
          <a:lstStyle/>
          <a:p>
            <a:r>
              <a:rPr lang="es-AR" sz="3200" b="1" dirty="0"/>
              <a:t>Diferencias de resultados según fortaleza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F6757-FE4B-4BF1-5FE2-15DE45919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271752"/>
            <a:ext cx="10805259" cy="48873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sz="3200" b="1" dirty="0">
                <a:solidFill>
                  <a:srgbClr val="0070C0"/>
                </a:solidFill>
              </a:rPr>
              <a:t>En el caso de Honduras, el prestador Aguas de San Pedro, cuya regulación tarifaria está contenida en su contrato de concesión, le ha permitido mantenerse en una situación muy diferente a la presentada por otros prestadores del país, como el Servicio Autónomo Nacional de Acueductos y Alcantarillados (SANAA), encargado de los servicios en la capital y con serias dificultades para realizar los ajustes tarifarios que requiere para garantizar su viabilidad</a:t>
            </a:r>
            <a:endParaRPr lang="es-A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2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3BA8C-9B91-912C-676C-CA4194F6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3207"/>
            <a:ext cx="8965950" cy="1042118"/>
          </a:xfrm>
        </p:spPr>
        <p:txBody>
          <a:bodyPr>
            <a:normAutofit/>
          </a:bodyPr>
          <a:lstStyle/>
          <a:p>
            <a:r>
              <a:rPr lang="es-AR" sz="2400" b="1" dirty="0"/>
              <a:t>FACTURA MEDIA DE AGUA Y ALCANTARILLADO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21C653-E144-20A1-00C2-40F560F385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4063" y="1115123"/>
            <a:ext cx="8807508" cy="569032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99BA2CE-8D9F-C402-8D84-A8CA4E4B02D9}"/>
              </a:ext>
            </a:extLst>
          </p:cNvPr>
          <p:cNvSpPr/>
          <p:nvPr/>
        </p:nvSpPr>
        <p:spPr>
          <a:xfrm>
            <a:off x="4882054" y="3247697"/>
            <a:ext cx="809297" cy="262758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883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38B4E-E088-DAD4-34F9-3F954345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0" y="0"/>
            <a:ext cx="10364451" cy="1596177"/>
          </a:xfrm>
        </p:spPr>
        <p:txBody>
          <a:bodyPr/>
          <a:lstStyle/>
          <a:p>
            <a:r>
              <a:rPr lang="es-MX" dirty="0"/>
              <a:t>SINTESIS DE LOS REGULADORES DE EPS EN LAC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5D3F96-2209-4F18-B048-DEE37A4CE0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3432" y="1494487"/>
            <a:ext cx="10804602" cy="35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2E68A-1B46-3DB4-580D-2E781CCC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Subsidios en el sector de agua y saneamiento en América Latina</a:t>
            </a:r>
            <a:br>
              <a:rPr lang="es-MX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6B0C3-8D87-D6EA-D771-27A4DAA594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704940"/>
            <a:ext cx="11131080" cy="4832494"/>
          </a:xfrm>
        </p:spPr>
        <p:txBody>
          <a:bodyPr>
            <a:normAutofit lnSpcReduction="10000"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Los sectores de agua y saneamiento en América Latina </a:t>
            </a:r>
            <a:r>
              <a:rPr lang="es-MX" sz="2400" b="1" dirty="0">
                <a:solidFill>
                  <a:srgbClr val="002060"/>
                </a:solidFill>
              </a:rPr>
              <a:t>están fuertemente subsidiados</a:t>
            </a:r>
            <a:r>
              <a:rPr lang="es-MX" sz="2400" b="1" dirty="0">
                <a:solidFill>
                  <a:srgbClr val="C00000"/>
                </a:solidFill>
              </a:rPr>
              <a:t>. Se estima que los subsidios al sector representan aproximadamente </a:t>
            </a:r>
            <a:r>
              <a:rPr lang="es-MX" sz="2400" b="1" dirty="0">
                <a:solidFill>
                  <a:srgbClr val="002060"/>
                </a:solidFill>
              </a:rPr>
              <a:t>el 1,96-2,40% del PBI </a:t>
            </a:r>
            <a:r>
              <a:rPr lang="es-MX" sz="2400" b="1" dirty="0">
                <a:solidFill>
                  <a:srgbClr val="C00000"/>
                </a:solidFill>
              </a:rPr>
              <a:t>regional . </a:t>
            </a:r>
          </a:p>
          <a:p>
            <a:r>
              <a:rPr lang="es-MX" sz="2400" b="1" dirty="0">
                <a:solidFill>
                  <a:srgbClr val="C00000"/>
                </a:solidFill>
              </a:rPr>
              <a:t>En la región, la mayor parte de los subsidios se destinan a los servicios proporcionados a través de la red de suministro de agua y alcantarillado. </a:t>
            </a:r>
            <a:r>
              <a:rPr lang="es-MX" sz="2400" b="1" dirty="0"/>
              <a:t>Esta asignación de subsidios se debe en parte a los altos costos de capital e inversión asociados al sector</a:t>
            </a:r>
            <a:r>
              <a:rPr lang="es-MX" dirty="0"/>
              <a:t>. </a:t>
            </a:r>
          </a:p>
          <a:p>
            <a:r>
              <a:rPr lang="es-MX" sz="2400" b="1" dirty="0">
                <a:solidFill>
                  <a:srgbClr val="C00000"/>
                </a:solidFill>
              </a:rPr>
              <a:t>cerrar la brecha de acceso y mantener la calidad de los servicios de agua y saneamiento, incluido el tratamiento de aguas residuales, </a:t>
            </a:r>
            <a:r>
              <a:rPr lang="es-MX" sz="2400" b="1" dirty="0"/>
              <a:t>requiere un esfuerzo inversor promedio anual de 0,5% del PBI regional.</a:t>
            </a:r>
            <a:r>
              <a:rPr lang="es-MX" sz="2400" b="1" dirty="0">
                <a:solidFill>
                  <a:srgbClr val="C00000"/>
                </a:solidFill>
              </a:rPr>
              <a:t> (BID 2020)</a:t>
            </a:r>
            <a:endParaRPr lang="es-A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7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D0D64-B430-B57E-93CA-3B2905F6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88" y="0"/>
            <a:ext cx="10364451" cy="1596177"/>
          </a:xfrm>
        </p:spPr>
        <p:txBody>
          <a:bodyPr/>
          <a:lstStyle/>
          <a:p>
            <a:r>
              <a:rPr lang="es-MX" b="1" dirty="0"/>
              <a:t>POLITICAS DE SUBSIDIOS DIRECTOS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B072E7-A0B5-2C98-3E3F-55EA6A8944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621" y="1292772"/>
            <a:ext cx="10646979" cy="44984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2400" b="1" dirty="0">
                <a:solidFill>
                  <a:srgbClr val="C00000"/>
                </a:solidFill>
              </a:rPr>
              <a:t>países como Chile, y Uruguay, utilizan un método de evaluación individual de los recursos económicos de los hogares para determinar si son elegibles para recibir subsidios en el sector de agua y saneamiento. Este modelo implica que se evalúa la situación económica de cada hogar de manera individual para determinar si cumplen con los requisitos establecidos para recibir el subsidio. </a:t>
            </a:r>
          </a:p>
          <a:p>
            <a:pPr algn="just">
              <a:lnSpc>
                <a:spcPct val="100000"/>
              </a:lnSpc>
            </a:pPr>
            <a:r>
              <a:rPr lang="es-MX" sz="2400" b="1" dirty="0">
                <a:solidFill>
                  <a:srgbClr val="C00000"/>
                </a:solidFill>
              </a:rPr>
              <a:t>En el caso de Chile, el coste total del subsidio se financia mediante impuestos, y el regulador no está involucrado en la determinación del nivel de subsidio o en el aspecto operativo del esquema. </a:t>
            </a:r>
            <a:endParaRPr lang="es-A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92BC9-7F85-D43D-DAC6-8C37E8D1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48" y="0"/>
            <a:ext cx="10364451" cy="1596177"/>
          </a:xfrm>
        </p:spPr>
        <p:txBody>
          <a:bodyPr/>
          <a:lstStyle/>
          <a:p>
            <a:r>
              <a:rPr lang="es-MX" b="1" dirty="0"/>
              <a:t>PRESTACION DEL SERVICIO DE AGUA Y SANEAMIENTO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4ABE0-0068-FC06-D208-D4982C294D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567" y="1596177"/>
            <a:ext cx="11152102" cy="4149322"/>
          </a:xfrm>
        </p:spPr>
        <p:txBody>
          <a:bodyPr>
            <a:normAutofit fontScale="25000" lnSpcReduction="20000"/>
          </a:bodyPr>
          <a:lstStyle/>
          <a:p>
            <a:r>
              <a:rPr lang="es-MX" sz="9600" b="1" dirty="0">
                <a:solidFill>
                  <a:srgbClr val="C00000"/>
                </a:solidFill>
              </a:rPr>
              <a:t>SERVICIO INTRINSECAMENTE MONOPOLICO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SERVICIO REGULADO NO POR EL MERCADO SINO POR LAS AUTORIDADES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DESDE EL IMPERIO ROMANO HA TENIDO ESA CARACTERISTICA EN LAS GRANDES AGLOMERACIONES URBANAS, QUE SOLO SON POSIBLES CON ESOS SERVICIOS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REGULACION DE CALIDAD Y PRECIO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CONTROL DE CALIDAD ESENCIALMENTE POR RAZONES SANITARIAS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NECESIDAD SOCIAL Y AMBIENTAL DE ACCESO A SERVICIOS SEGUROS</a:t>
            </a:r>
          </a:p>
          <a:p>
            <a:r>
              <a:rPr lang="es-MX" sz="9600" b="1" dirty="0">
                <a:solidFill>
                  <a:srgbClr val="C00000"/>
                </a:solidFill>
              </a:rPr>
              <a:t>DECLARADO DERECHO HUMANO POR ONU 2010- LO CUAL NO SIGNIFICA QUE DEBA SER </a:t>
            </a:r>
            <a:r>
              <a:rPr lang="es-MX" sz="9600" b="1" dirty="0">
                <a:solidFill>
                  <a:schemeClr val="accent3">
                    <a:lumMod val="75000"/>
                  </a:schemeClr>
                </a:solidFill>
              </a:rPr>
              <a:t>GRATIS</a:t>
            </a:r>
          </a:p>
          <a:p>
            <a:r>
              <a:rPr lang="es-MX" sz="9600" b="1" dirty="0">
                <a:solidFill>
                  <a:schemeClr val="accent3">
                    <a:lumMod val="75000"/>
                  </a:schemeClr>
                </a:solidFill>
              </a:rPr>
              <a:t>A partir de una materia prima que tiende a ser mas escasa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933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05C3-925C-6BF5-72FD-74E34E0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RESULTADOS DE LAS POLITICAS DE SUBSIDIOS DIRECTOS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BBAC2-A4F4-FECC-21BD-B4FEF96AE8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4447" cy="4096770"/>
          </a:xfrm>
        </p:spPr>
        <p:txBody>
          <a:bodyPr/>
          <a:lstStyle/>
          <a:p>
            <a:r>
              <a:rPr lang="es-MX" sz="2800" b="1" dirty="0">
                <a:solidFill>
                  <a:srgbClr val="FF0000"/>
                </a:solidFill>
              </a:rPr>
              <a:t>CHILE: </a:t>
            </a:r>
          </a:p>
          <a:p>
            <a:pPr marL="0" indent="0">
              <a:buNone/>
            </a:pPr>
            <a:r>
              <a:rPr lang="es-MX" sz="2800" b="1" dirty="0"/>
              <a:t>99 % DE COBERTURA DE AGUA POTABLE Y 90 % de saneamiento.</a:t>
            </a:r>
          </a:p>
          <a:p>
            <a:pPr marL="0" indent="0">
              <a:buNone/>
            </a:pPr>
            <a:r>
              <a:rPr lang="es-MX" sz="2800" b="1" dirty="0"/>
              <a:t>98% de la propiedad de las </a:t>
            </a:r>
            <a:r>
              <a:rPr lang="es-MX" sz="2800" b="1" dirty="0" err="1"/>
              <a:t>eps</a:t>
            </a:r>
            <a:r>
              <a:rPr lang="es-MX" sz="2800" b="1" dirty="0"/>
              <a:t> privada</a:t>
            </a:r>
          </a:p>
          <a:p>
            <a:pPr marL="0" indent="0">
              <a:buNone/>
            </a:pPr>
            <a:r>
              <a:rPr lang="es-MX" sz="2800" b="1" dirty="0">
                <a:solidFill>
                  <a:srgbClr val="FF0000"/>
                </a:solidFill>
              </a:rPr>
              <a:t>URUGUAY:</a:t>
            </a:r>
          </a:p>
          <a:p>
            <a:pPr marL="0" indent="0">
              <a:buNone/>
            </a:pPr>
            <a:r>
              <a:rPr lang="es-MX" sz="2800" b="1" dirty="0"/>
              <a:t>95 % DE COBERTURA DE AGUA POTABLE Y 69 % de saneamiento.</a:t>
            </a:r>
          </a:p>
          <a:p>
            <a:pPr marL="0" indent="0">
              <a:buNone/>
            </a:pPr>
            <a:r>
              <a:rPr lang="es-MX" sz="2800" b="1" dirty="0"/>
              <a:t>100% de la propiedad PUBLICA</a:t>
            </a:r>
          </a:p>
          <a:p>
            <a:pPr marL="0" indent="0">
              <a:buNone/>
            </a:pPr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541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F2B53-FE58-B145-FDF4-114023A5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88" y="93001"/>
            <a:ext cx="10364451" cy="821400"/>
          </a:xfrm>
        </p:spPr>
        <p:txBody>
          <a:bodyPr/>
          <a:lstStyle/>
          <a:p>
            <a:r>
              <a:rPr lang="es-MX" b="1" dirty="0"/>
              <a:t>CRITERIOS DE ELEGIBILIDAD DE LOS SUBSIDIOS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066F6-398F-9631-D1BC-6BC3195D45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161" y="798786"/>
            <a:ext cx="11194142" cy="57806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sz="2800" b="1" dirty="0">
                <a:solidFill>
                  <a:srgbClr val="C00000"/>
                </a:solidFill>
              </a:rPr>
              <a:t>Los países DE LAC muestran una gran variabilidad en los subsidios a los servicios de agua y saneamiento en cuanto a los criterios de elegibilidad, cobertura y cambios respecto a la tarifa general.</a:t>
            </a:r>
          </a:p>
          <a:p>
            <a:pPr algn="just"/>
            <a:r>
              <a:rPr lang="es-MX" sz="2800" b="1" dirty="0">
                <a:solidFill>
                  <a:srgbClr val="C00000"/>
                </a:solidFill>
              </a:rPr>
              <a:t>la descentralización del sector de agua y saneamiento es evidente en lo respectivo a los subsidios ya que EL criterio a nivel municipal, varía entre municipios de un mismo país</a:t>
            </a:r>
          </a:p>
          <a:p>
            <a:pPr algn="just"/>
            <a:r>
              <a:rPr lang="es-MX" sz="2800" b="1" dirty="0">
                <a:solidFill>
                  <a:srgbClr val="C00000"/>
                </a:solidFill>
              </a:rPr>
              <a:t>en los municipios de América Latina, siete de cada diez municipios ofrecen subsidios para al menos uno de los servicios: AGUA POTABLE </a:t>
            </a:r>
            <a:r>
              <a:rPr lang="es-MX" sz="2800" b="1" dirty="0" err="1">
                <a:solidFill>
                  <a:srgbClr val="C00000"/>
                </a:solidFill>
              </a:rPr>
              <a:t>y/O</a:t>
            </a:r>
            <a:r>
              <a:rPr lang="es-MX" sz="2800" b="1" dirty="0">
                <a:solidFill>
                  <a:srgbClr val="C00000"/>
                </a:solidFill>
              </a:rPr>
              <a:t> SANEAMIENTO</a:t>
            </a:r>
          </a:p>
          <a:p>
            <a:pPr algn="just"/>
            <a:r>
              <a:rPr lang="es-MX" sz="2800" b="1" dirty="0">
                <a:solidFill>
                  <a:srgbClr val="C00000"/>
                </a:solidFill>
              </a:rPr>
              <a:t> Banco Mundial ha sugerido que el pago de los servicios de agua potable y saneamiento represente como máximo el 5% de los gastos familiares, descompuesto en 3% para agua potable y 2% para saneamiento</a:t>
            </a:r>
          </a:p>
          <a:p>
            <a:pPr algn="just"/>
            <a:endParaRPr lang="es-A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9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1CC70-D55D-8008-3182-05257AD4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69" y="0"/>
            <a:ext cx="10364451" cy="1596177"/>
          </a:xfrm>
        </p:spPr>
        <p:txBody>
          <a:bodyPr/>
          <a:lstStyle/>
          <a:p>
            <a:r>
              <a:rPr lang="es-MX" b="1" dirty="0"/>
              <a:t>GASTO EN AP Y S EN CENTROAMERICA</a:t>
            </a:r>
            <a:endParaRPr lang="es-AR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0BFE94-8A3A-FB9A-1F8A-1A4D1A8372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6280" y="1355833"/>
            <a:ext cx="10654411" cy="527619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6C88949-2A2B-4DBC-18AF-FCBC7DF7D9BD}"/>
              </a:ext>
            </a:extLst>
          </p:cNvPr>
          <p:cNvSpPr/>
          <p:nvPr/>
        </p:nvSpPr>
        <p:spPr>
          <a:xfrm>
            <a:off x="9921767" y="4445876"/>
            <a:ext cx="1597572" cy="1828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8E6A2F9-A3D3-B925-D68F-3FB2F6346AA6}"/>
              </a:ext>
            </a:extLst>
          </p:cNvPr>
          <p:cNvSpPr/>
          <p:nvPr/>
        </p:nvSpPr>
        <p:spPr>
          <a:xfrm>
            <a:off x="1187670" y="2554014"/>
            <a:ext cx="1776248" cy="3972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5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71277-3A99-2D93-EC73-FB3E640E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858" y="90168"/>
            <a:ext cx="10364451" cy="1596177"/>
          </a:xfrm>
        </p:spPr>
        <p:txBody>
          <a:bodyPr/>
          <a:lstStyle/>
          <a:p>
            <a:r>
              <a:rPr lang="es-MX" b="1" dirty="0"/>
              <a:t>NECESIDADES DE INVERSION HASTA 2030 PARA CUBRIR LA BRECHA</a:t>
            </a:r>
            <a:endParaRPr lang="es-AR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F80E82-6B42-7885-D9E5-66E3584DEB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48908" y="1360150"/>
            <a:ext cx="7861739" cy="55756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5209AB-BCEC-3539-19BB-C3C210B7D36F}"/>
              </a:ext>
            </a:extLst>
          </p:cNvPr>
          <p:cNvSpPr/>
          <p:nvPr/>
        </p:nvSpPr>
        <p:spPr>
          <a:xfrm>
            <a:off x="2501462" y="1261241"/>
            <a:ext cx="1250731" cy="2417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416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42F51-8596-56D5-85F8-DAFC2474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5" y="283781"/>
            <a:ext cx="9827172" cy="1145628"/>
          </a:xfrm>
        </p:spPr>
        <p:txBody>
          <a:bodyPr>
            <a:normAutofit/>
          </a:bodyPr>
          <a:lstStyle/>
          <a:p>
            <a:r>
              <a:rPr lang="es-MX" sz="3200" b="1" dirty="0"/>
              <a:t>SE PUEDE TENER ÉXITO EN LA MEJORA DE LAS EPS?</a:t>
            </a:r>
            <a:endParaRPr lang="es-AR" sz="32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027DC5-7070-B9F0-67C2-16584770A8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6299" y="1713187"/>
            <a:ext cx="11643963" cy="4745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1528B76-25C4-D281-107A-4491305E1375}"/>
              </a:ext>
            </a:extLst>
          </p:cNvPr>
          <p:cNvSpPr/>
          <p:nvPr/>
        </p:nvSpPr>
        <p:spPr>
          <a:xfrm>
            <a:off x="7945821" y="3930869"/>
            <a:ext cx="3983420" cy="12927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828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D2287-A0A6-A864-2393-41621FBA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30" y="-222310"/>
            <a:ext cx="10364451" cy="1596177"/>
          </a:xfrm>
        </p:spPr>
        <p:txBody>
          <a:bodyPr/>
          <a:lstStyle/>
          <a:p>
            <a:r>
              <a:rPr lang="es-MX" dirty="0"/>
              <a:t>implicancia para Mendoza</a:t>
            </a:r>
            <a:br>
              <a:rPr lang="es-MX" dirty="0"/>
            </a:br>
            <a:endParaRPr lang="es-AR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ACE7023-00A6-379F-0E22-605F3E972B7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1153808"/>
              </p:ext>
            </p:extLst>
          </p:nvPr>
        </p:nvGraphicFramePr>
        <p:xfrm>
          <a:off x="4845268" y="1135117"/>
          <a:ext cx="6810704" cy="4771696"/>
        </p:xfrm>
        <a:graphic>
          <a:graphicData uri="http://schemas.openxmlformats.org/drawingml/2006/table">
            <a:tbl>
              <a:tblPr/>
              <a:tblGrid>
                <a:gridCol w="1361324">
                  <a:extLst>
                    <a:ext uri="{9D8B030D-6E8A-4147-A177-3AD203B41FA5}">
                      <a16:colId xmlns:a16="http://schemas.microsoft.com/office/drawing/2014/main" val="2352996844"/>
                    </a:ext>
                  </a:extLst>
                </a:gridCol>
                <a:gridCol w="2724690">
                  <a:extLst>
                    <a:ext uri="{9D8B030D-6E8A-4147-A177-3AD203B41FA5}">
                      <a16:colId xmlns:a16="http://schemas.microsoft.com/office/drawing/2014/main" val="914171363"/>
                    </a:ext>
                  </a:extLst>
                </a:gridCol>
                <a:gridCol w="2724690">
                  <a:extLst>
                    <a:ext uri="{9D8B030D-6E8A-4147-A177-3AD203B41FA5}">
                      <a16:colId xmlns:a16="http://schemas.microsoft.com/office/drawing/2014/main" val="3973484833"/>
                    </a:ext>
                  </a:extLst>
                </a:gridCol>
              </a:tblGrid>
              <a:tr h="1010278">
                <a:tc>
                  <a:txBody>
                    <a:bodyPr/>
                    <a:lstStyle/>
                    <a:p>
                      <a:pPr>
                        <a:buNone/>
                        <a:tabLst/>
                      </a:pPr>
                      <a:r>
                        <a:rPr lang="es-AR" sz="1800" dirty="0"/>
                        <a:t>Provincia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800" dirty="0"/>
                        <a:t>Disponibilidad estimada (m³/</a:t>
                      </a:r>
                      <a:r>
                        <a:rPr lang="es-MX" sz="1800" dirty="0" err="1"/>
                        <a:t>hab</a:t>
                      </a:r>
                      <a:r>
                        <a:rPr lang="es-MX" sz="1800" dirty="0"/>
                        <a:t>/año)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800"/>
                        <a:t>Características principales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387239"/>
                  </a:ext>
                </a:extLst>
              </a:tr>
              <a:tr h="1445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800" b="1"/>
                        <a:t>Mendoza</a:t>
                      </a:r>
                      <a:endParaRPr lang="es-AR" sz="1800"/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800"/>
                        <a:t>1.000 – 1.500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800"/>
                        <a:t>Clima árido; depende de nieve y glaciares; fuerte presión agrícola; crisis hídrica creciente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048698"/>
                  </a:ext>
                </a:extLst>
              </a:tr>
              <a:tr h="2315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800" b="1"/>
                        <a:t>Entre Ríos</a:t>
                      </a:r>
                      <a:endParaRPr lang="es-AR" sz="1800"/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800"/>
                        <a:t>&gt;20.000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800" dirty="0"/>
                        <a:t>Ubicada en la cuenca del Paraná y Uruguay; abundantes acuíferos terciarios y cuaternarios; alta disponibilidad superficial y subterránea</a:t>
                      </a:r>
                    </a:p>
                  </a:txBody>
                  <a:tcPr marL="48970" marR="48970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88578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618940-9CFA-1015-6FF8-71D4C98E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9" y="1019720"/>
            <a:ext cx="3330235" cy="48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5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56CF6-DC39-5C8E-BA6A-1B28B879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NECESIDAD DE LA</a:t>
            </a:r>
            <a:br>
              <a:rPr lang="es-AR" dirty="0"/>
            </a:br>
            <a:r>
              <a:rPr lang="es-AR" dirty="0"/>
              <a:t>GESTION INTEGRADA DE LOS RECURSOS HIDRICOS</a:t>
            </a:r>
            <a:br>
              <a:rPr lang="es-AR" dirty="0"/>
            </a:b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92E2E1-3657-74F0-6862-EDD242F0DA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443" y="2448910"/>
            <a:ext cx="10823113" cy="29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4D90A-DB83-FAE4-AA55-0EAF3005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66801"/>
          </a:xfrm>
        </p:spPr>
        <p:txBody>
          <a:bodyPr/>
          <a:lstStyle/>
          <a:p>
            <a:r>
              <a:rPr lang="es-AR" dirty="0"/>
              <a:t>PRIORIDADES DE AP Y S PARA MENDOZA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F0A8E-3F99-5C7A-44D9-37AE0680D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00DDDE7F-1F7C-C6C1-9478-6C3AB72F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88" y="1765738"/>
            <a:ext cx="10612036" cy="388882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5B261B6-8759-3882-2598-8C69DE846032}"/>
              </a:ext>
            </a:extLst>
          </p:cNvPr>
          <p:cNvSpPr/>
          <p:nvPr/>
        </p:nvSpPr>
        <p:spPr>
          <a:xfrm>
            <a:off x="8187559" y="1881352"/>
            <a:ext cx="3741682" cy="13978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27F642E-DE60-3245-A915-BE96A37CF748}"/>
              </a:ext>
            </a:extLst>
          </p:cNvPr>
          <p:cNvSpPr/>
          <p:nvPr/>
        </p:nvSpPr>
        <p:spPr>
          <a:xfrm>
            <a:off x="8187559" y="3880582"/>
            <a:ext cx="3657600" cy="73345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2421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B1B8-FA3F-083F-D8D9-6F767FF2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30" y="-85675"/>
            <a:ext cx="10364451" cy="989566"/>
          </a:xfrm>
        </p:spPr>
        <p:txBody>
          <a:bodyPr/>
          <a:lstStyle/>
          <a:p>
            <a:r>
              <a:rPr lang="es-AR" dirty="0"/>
              <a:t>PARADIGMAS PARA AP Y S EN MENDOZA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F120A-E917-834D-66FF-48C9CB6224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822071"/>
            <a:ext cx="11277913" cy="5883529"/>
          </a:xfrm>
        </p:spPr>
        <p:txBody>
          <a:bodyPr>
            <a:noAutofit/>
          </a:bodyPr>
          <a:lstStyle/>
          <a:p>
            <a:r>
              <a:rPr lang="es-AR" sz="2600" b="1" dirty="0">
                <a:solidFill>
                  <a:srgbClr val="FF0000"/>
                </a:solidFill>
              </a:rPr>
              <a:t>GESTION INTEGRADA DE LOS RECURSOS HIDRICOS</a:t>
            </a:r>
          </a:p>
          <a:p>
            <a:r>
              <a:rPr lang="es-AR" sz="2600" b="1" dirty="0">
                <a:solidFill>
                  <a:srgbClr val="FF0000"/>
                </a:solidFill>
              </a:rPr>
              <a:t>REGULACION PROFESIONAL E INDEPENDIENTE</a:t>
            </a:r>
          </a:p>
          <a:p>
            <a:r>
              <a:rPr lang="es-AR" sz="2600" b="1" dirty="0">
                <a:solidFill>
                  <a:srgbClr val="FF0000"/>
                </a:solidFill>
              </a:rPr>
              <a:t>TARIFAS DE LOS SERVICIOS HIDRICOS QUE CUBRAN COSTOS OPERATIVOS, M y M</a:t>
            </a:r>
          </a:p>
          <a:p>
            <a:r>
              <a:rPr lang="es-AR" sz="2600" b="1" dirty="0">
                <a:solidFill>
                  <a:srgbClr val="FF0000"/>
                </a:solidFill>
              </a:rPr>
              <a:t>REUSO DEL AGUA EN FORMA SEGURA Y EFICIENTE, DENTRO Y FUERA DEL HOGAR</a:t>
            </a:r>
          </a:p>
          <a:p>
            <a:r>
              <a:rPr lang="es-AR" sz="2600" b="1" dirty="0">
                <a:solidFill>
                  <a:srgbClr val="FF0000"/>
                </a:solidFill>
              </a:rPr>
              <a:t>CONCIENTIZACION EN LA POBLACION QE EL AGUA ES ESCASA Y POR LO TANTO CUESTA MUCHO OBTENERLA Y GESTIONARLA</a:t>
            </a:r>
          </a:p>
          <a:p>
            <a:r>
              <a:rPr lang="es-AR" sz="2600" b="1" dirty="0">
                <a:solidFill>
                  <a:srgbClr val="FF0000"/>
                </a:solidFill>
              </a:rPr>
              <a:t>SOLO HAY DOS CLASES DE PERSONAS QUE PAGAN POR EL AGUA Y EL SANEAMIENTO:</a:t>
            </a:r>
            <a:r>
              <a:rPr lang="es-MX" sz="2600" b="1" dirty="0">
                <a:solidFill>
                  <a:srgbClr val="002060"/>
                </a:solidFill>
              </a:rPr>
              <a:t> EL CLIENTE POR TARIFAS O EL CONTRIBUYENTE POR IMPUESTOS ( EXPLICITOS O INFLACIONARIO)</a:t>
            </a:r>
            <a:br>
              <a:rPr lang="es-MX" sz="2600" dirty="0">
                <a:solidFill>
                  <a:srgbClr val="002060"/>
                </a:solidFill>
              </a:rPr>
            </a:br>
            <a:br>
              <a:rPr lang="es-AR" sz="2400" dirty="0"/>
            </a:br>
            <a:br>
              <a:rPr lang="es-AR" sz="2400" dirty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70629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EC9CC-AF1B-B0B5-F5D4-9FE70F5D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966952"/>
          </a:xfrm>
        </p:spPr>
        <p:txBody>
          <a:bodyPr>
            <a:normAutofit/>
          </a:bodyPr>
          <a:lstStyle/>
          <a:p>
            <a:r>
              <a:rPr lang="es-MX" sz="4000" b="1" dirty="0"/>
              <a:t>ALGO PARA TENER EN CUENTA:</a:t>
            </a:r>
            <a:endParaRPr lang="es-AR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2E984-81EE-38E2-4446-E37C7DD1C3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76551"/>
            <a:ext cx="10363826" cy="1944413"/>
          </a:xfrm>
        </p:spPr>
        <p:txBody>
          <a:bodyPr>
            <a:normAutofit fontScale="92500" lnSpcReduction="20000"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SOMOS DEMASIADO POBRES PARA DARNOS EL LUJO DE SER IGNORANTES (</a:t>
            </a:r>
            <a:r>
              <a:rPr lang="es-MX" sz="2800" b="1" dirty="0"/>
              <a:t>DOMINGO FAUSTINO SARMIENTO-PRESIDENTE ARGENTINO 1868-1874</a:t>
            </a:r>
            <a:r>
              <a:rPr lang="es-MX" sz="3200" b="1" dirty="0"/>
              <a:t>).</a:t>
            </a:r>
            <a:r>
              <a:rPr lang="es-MX" sz="2800" b="1" dirty="0"/>
              <a:t>IMPULSOR DEL SERVICIO PUBLICO POR REDES DE AGUA Y ALCANTARILLADO EN BUENOS AIRES-1878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03169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F7371-6693-5EDD-51E6-448B6642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107" y="177881"/>
            <a:ext cx="9963807" cy="894972"/>
          </a:xfrm>
        </p:spPr>
        <p:txBody>
          <a:bodyPr>
            <a:normAutofit/>
          </a:bodyPr>
          <a:lstStyle/>
          <a:p>
            <a:r>
              <a:rPr lang="es-AR" sz="2800" b="1" dirty="0"/>
              <a:t>EVENTOS HIDROMETEOROLÓGICOS EXTREMOS EN EL MUNDO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A2B1C4C-B1DC-F0E6-5AA2-4712EB7F6140}"/>
              </a:ext>
            </a:extLst>
          </p:cNvPr>
          <p:cNvSpPr/>
          <p:nvPr/>
        </p:nvSpPr>
        <p:spPr>
          <a:xfrm>
            <a:off x="11004331" y="1566042"/>
            <a:ext cx="620110" cy="6096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AC5FA2-0E31-FD67-952F-80C0FC64BB01}"/>
              </a:ext>
            </a:extLst>
          </p:cNvPr>
          <p:cNvSpPr/>
          <p:nvPr/>
        </p:nvSpPr>
        <p:spPr>
          <a:xfrm>
            <a:off x="5943600" y="5428593"/>
            <a:ext cx="62011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5011CB0-26BD-A50E-3F68-1089ED4E73A9}"/>
              </a:ext>
            </a:extLst>
          </p:cNvPr>
          <p:cNvSpPr/>
          <p:nvPr/>
        </p:nvSpPr>
        <p:spPr>
          <a:xfrm>
            <a:off x="9417268" y="3520966"/>
            <a:ext cx="630621" cy="588579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BAD898-5579-01B3-488A-22ABB4855E82}"/>
              </a:ext>
            </a:extLst>
          </p:cNvPr>
          <p:cNvSpPr/>
          <p:nvPr/>
        </p:nvSpPr>
        <p:spPr>
          <a:xfrm>
            <a:off x="1040524" y="3636579"/>
            <a:ext cx="3005959" cy="325821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solidFill>
              <a:schemeClr val="accent1">
                <a:shade val="15000"/>
                <a:alpha val="1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7756D9-E42E-9781-D38C-F93BCD238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937684"/>
            <a:ext cx="11277914" cy="5920315"/>
          </a:xfrm>
        </p:spPr>
        <p:txBody>
          <a:bodyPr>
            <a:normAutofit lnSpcReduction="10000"/>
          </a:bodyPr>
          <a:lstStyle/>
          <a:p>
            <a:r>
              <a:rPr lang="es-MX" sz="2800" dirty="0"/>
              <a:t>Pertenecemos a una generación que conoció un planeta con una temperatura promedio más baja, pero estamos entregando a quienes nos sucedan en la vida otro diferente: </a:t>
            </a:r>
            <a:r>
              <a:rPr lang="es-MX" sz="2800" b="1" dirty="0">
                <a:solidFill>
                  <a:srgbClr val="C00000"/>
                </a:solidFill>
              </a:rPr>
              <a:t>1.5°C más caliente en promedio y con una mayor variabilidad en sus parámetros hidrometeorológicos. </a:t>
            </a:r>
          </a:p>
          <a:p>
            <a:r>
              <a:rPr lang="es-MX" sz="2800" b="1" dirty="0">
                <a:solidFill>
                  <a:srgbClr val="C00000"/>
                </a:solidFill>
              </a:rPr>
              <a:t>Hay consenso en la Comunidad Científica mundial que los eventos extremos serán cada vez más severos y por ende de gran impacto en la población</a:t>
            </a:r>
            <a:r>
              <a:rPr lang="es-MX" sz="2800" dirty="0">
                <a:solidFill>
                  <a:srgbClr val="C00000"/>
                </a:solidFill>
              </a:rPr>
              <a:t>: </a:t>
            </a:r>
          </a:p>
          <a:p>
            <a:pPr lvl="1"/>
            <a:r>
              <a:rPr lang="es-MX" sz="2800" b="1" dirty="0"/>
              <a:t>mayor frecuencia las inundaciones catastróficas</a:t>
            </a:r>
          </a:p>
          <a:p>
            <a:pPr lvl="1"/>
            <a:r>
              <a:rPr lang="es-MX" sz="2800" b="1" dirty="0"/>
              <a:t>sequías serán más prolongadas y profundas.</a:t>
            </a:r>
          </a:p>
          <a:p>
            <a:pPr lvl="1"/>
            <a:r>
              <a:rPr lang="es-MX" sz="2800" b="1" dirty="0"/>
              <a:t>GLACIARES EN RAPIDO RETROCESO y menor </a:t>
            </a:r>
            <a:r>
              <a:rPr lang="es-MX" sz="2800" b="1" dirty="0" err="1"/>
              <a:t>niveficacion</a:t>
            </a:r>
            <a:endParaRPr lang="es-MX" sz="28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064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954D8-41B4-507D-136F-DD9DD1B0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1278851" cy="1596177"/>
          </a:xfrm>
        </p:spPr>
        <p:txBody>
          <a:bodyPr/>
          <a:lstStyle/>
          <a:p>
            <a:r>
              <a:rPr lang="es-AR" dirty="0"/>
              <a:t>EVOLUCION DE LOS PARADIGMAS DE LA GESTION DEL AGUA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047EA5B-7E7C-E9E6-84C1-A13E45B4FA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7969" y="1306919"/>
            <a:ext cx="11656062" cy="50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B4E2C-5AE7-34BF-DEE9-23F6E7F0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1549" y="0"/>
            <a:ext cx="10364451" cy="1596177"/>
          </a:xfrm>
        </p:spPr>
        <p:txBody>
          <a:bodyPr>
            <a:normAutofit/>
          </a:bodyPr>
          <a:lstStyle/>
          <a:p>
            <a:r>
              <a:rPr lang="es-MX" sz="2400" b="1" dirty="0"/>
              <a:t>MEDIR Y GESTIONAR</a:t>
            </a:r>
            <a:endParaRPr lang="es-AR" sz="2400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FB69DFC-67DB-FBAF-83B9-1BDF1DF0D2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6286" y="1124608"/>
            <a:ext cx="8624570" cy="49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F7371-6693-5EDD-51E6-448B6642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57" y="156063"/>
            <a:ext cx="4972018" cy="894972"/>
          </a:xfrm>
        </p:spPr>
        <p:txBody>
          <a:bodyPr>
            <a:normAutofit/>
          </a:bodyPr>
          <a:lstStyle/>
          <a:p>
            <a:r>
              <a:rPr lang="es-MX" sz="2800" b="1" dirty="0"/>
              <a:t>AMERICA LATINA Y EL CARIBE</a:t>
            </a:r>
            <a:endParaRPr lang="es-AR" sz="28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881E5A-0E9D-A93B-9794-62844194BF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2787" y="1303282"/>
            <a:ext cx="10979419" cy="481373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A2B1C4C-B1DC-F0E6-5AA2-4712EB7F6140}"/>
              </a:ext>
            </a:extLst>
          </p:cNvPr>
          <p:cNvSpPr/>
          <p:nvPr/>
        </p:nvSpPr>
        <p:spPr>
          <a:xfrm>
            <a:off x="11004331" y="1566042"/>
            <a:ext cx="620110" cy="6096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AC5FA2-0E31-FD67-952F-80C0FC64BB01}"/>
              </a:ext>
            </a:extLst>
          </p:cNvPr>
          <p:cNvSpPr/>
          <p:nvPr/>
        </p:nvSpPr>
        <p:spPr>
          <a:xfrm>
            <a:off x="5943600" y="5428593"/>
            <a:ext cx="62011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5011CB0-26BD-A50E-3F68-1089ED4E73A9}"/>
              </a:ext>
            </a:extLst>
          </p:cNvPr>
          <p:cNvSpPr/>
          <p:nvPr/>
        </p:nvSpPr>
        <p:spPr>
          <a:xfrm>
            <a:off x="9417268" y="3520966"/>
            <a:ext cx="630621" cy="588579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BAD898-5579-01B3-488A-22ABB4855E82}"/>
              </a:ext>
            </a:extLst>
          </p:cNvPr>
          <p:cNvSpPr/>
          <p:nvPr/>
        </p:nvSpPr>
        <p:spPr>
          <a:xfrm>
            <a:off x="1040524" y="3636579"/>
            <a:ext cx="3005959" cy="325821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solidFill>
              <a:schemeClr val="accent1">
                <a:shade val="15000"/>
                <a:alpha val="1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13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F36ED-3720-90AE-49F1-69CAFFF4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6" y="-159248"/>
            <a:ext cx="10364451" cy="1596177"/>
          </a:xfrm>
        </p:spPr>
        <p:txBody>
          <a:bodyPr>
            <a:normAutofit/>
          </a:bodyPr>
          <a:lstStyle/>
          <a:p>
            <a:r>
              <a:rPr lang="es-MX" sz="2400" b="1" dirty="0"/>
              <a:t>UN CONTINENTE DE DISPARIDADES EN CUMPLIMIENTO DEL SDG #6</a:t>
            </a:r>
            <a:endParaRPr lang="es-AR" sz="24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8FDCAE-ADAF-5F57-2B45-8378A0612C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96574" y="1084865"/>
            <a:ext cx="5311398" cy="5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5E98-363F-DE94-DBC3-1FDFE7F6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0" y="0"/>
            <a:ext cx="10364451" cy="1596177"/>
          </a:xfrm>
        </p:spPr>
        <p:txBody>
          <a:bodyPr>
            <a:normAutofit/>
          </a:bodyPr>
          <a:lstStyle/>
          <a:p>
            <a:r>
              <a:rPr lang="es-MX" sz="3200" b="1" dirty="0" err="1"/>
              <a:t>Categorias</a:t>
            </a:r>
            <a:r>
              <a:rPr lang="es-MX" sz="3200" b="1" dirty="0"/>
              <a:t> de las </a:t>
            </a:r>
            <a:r>
              <a:rPr lang="es-MX" sz="3200" b="1" dirty="0" err="1"/>
              <a:t>eps</a:t>
            </a:r>
            <a:endParaRPr lang="es-AR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E60EC-0092-4885-9641-E757AFFFDB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2036" y="1431671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9600" b="1" dirty="0"/>
              <a:t>el número total de prestadores es muy numeroso ya que incluye: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12800" b="1" dirty="0">
                <a:solidFill>
                  <a:srgbClr val="C00000"/>
                </a:solidFill>
              </a:rPr>
              <a:t>Empresas públicas nacionales, provinciales o estaduales y municipales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12800" b="1" dirty="0">
                <a:solidFill>
                  <a:srgbClr val="C00000"/>
                </a:solidFill>
              </a:rPr>
              <a:t>Operadores privados y mixtos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12800" b="1" dirty="0">
                <a:solidFill>
                  <a:srgbClr val="C00000"/>
                </a:solidFill>
              </a:rPr>
              <a:t>Cooperativas y asociaciones comunitarias, especialmente en zonas rurales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12800" b="1" dirty="0">
                <a:solidFill>
                  <a:srgbClr val="C00000"/>
                </a:solidFill>
              </a:rPr>
              <a:t>Prestadores informales o no regulados, que cumplen funciones en áreas con baja cobertura</a:t>
            </a:r>
            <a:endParaRPr lang="es-AR" sz="1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0881B-DD48-432F-0E3A-EF721B5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51" y="156063"/>
            <a:ext cx="9743715" cy="800380"/>
          </a:xfrm>
        </p:spPr>
        <p:txBody>
          <a:bodyPr/>
          <a:lstStyle/>
          <a:p>
            <a:r>
              <a:rPr lang="es-MX" b="1" dirty="0"/>
              <a:t>ADERASA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E1333-A00A-4865-1C23-078C7698B3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4492" y="872361"/>
            <a:ext cx="10185775" cy="272217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los datos DE esta fuente complementados  con los obtenidos de los sistemas de información de Chile y Brasil, conforman una muestra de 66 operadores, que en su conjunto comprenden una población de 183.000.000 de habitantes, que representan el 62,5% de la población total de los aglomerados urbanos de más de 300.000 habitantes de América Latina y el Caribe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D9C49E-1CE7-AE36-34E3-38390849ED6E}"/>
              </a:ext>
            </a:extLst>
          </p:cNvPr>
          <p:cNvSpPr txBox="1">
            <a:spLocks/>
          </p:cNvSpPr>
          <p:nvPr/>
        </p:nvSpPr>
        <p:spPr>
          <a:xfrm>
            <a:off x="1134492" y="4402242"/>
            <a:ext cx="9565039" cy="65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400" b="1" dirty="0"/>
              <a:t>BID–OLAS</a:t>
            </a:r>
          </a:p>
          <a:p>
            <a:pPr marL="228600" indent="-228600" algn="just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9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Recogida de información de tarifas residenciales de agua y saneamiento en más de 500 municipios de 12 países de la región</a:t>
            </a:r>
            <a:endParaRPr lang="es-AR" sz="9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MX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041091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847</TotalTime>
  <Words>1179</Words>
  <Application>Microsoft Office PowerPoint</Application>
  <PresentationFormat>Panorámica</PresentationFormat>
  <Paragraphs>87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Gota</vt:lpstr>
      <vt:lpstr>  Desafíos actuales y futuros  del  agua y saneamiento en América Latina y su implicancia  para Mendoza</vt:lpstr>
      <vt:lpstr>PRESTACION DEL SERVICIO DE AGUA Y SANEAMIENTO</vt:lpstr>
      <vt:lpstr>EVENTOS HIDROMETEOROLÓGICOS EXTREMOS EN EL MUNDO</vt:lpstr>
      <vt:lpstr>EVOLUCION DE LOS PARADIGMAS DE LA GESTION DEL AGUA</vt:lpstr>
      <vt:lpstr>MEDIR Y GESTIONAR</vt:lpstr>
      <vt:lpstr>AMERICA LATINA Y EL CARIBE</vt:lpstr>
      <vt:lpstr>UN CONTINENTE DE DISPARIDADES EN CUMPLIMIENTO DEL SDG #6</vt:lpstr>
      <vt:lpstr>Categorias de las eps</vt:lpstr>
      <vt:lpstr>ADERASA</vt:lpstr>
      <vt:lpstr>Presentación de PowerPoint</vt:lpstr>
      <vt:lpstr>ACCESO AL AP SEGÚN PAIS Y TIPO</vt:lpstr>
      <vt:lpstr>SINTESIS DE PRESTACION; REGULACION Y DERECHO AL AGUA POR PAIS</vt:lpstr>
      <vt:lpstr>Presentación de PowerPoint</vt:lpstr>
      <vt:lpstr>CONTINUIDAD DEL SERVICIO DE AP</vt:lpstr>
      <vt:lpstr>Diferencias de resultados según fortaleza de la regulación</vt:lpstr>
      <vt:lpstr>FACTURA MEDIA DE AGUA Y ALCANTARILLADO</vt:lpstr>
      <vt:lpstr>SINTESIS DE LOS REGULADORES DE EPS EN LAC</vt:lpstr>
      <vt:lpstr>Subsidios en el sector de agua y saneamiento en América Latina </vt:lpstr>
      <vt:lpstr>POLITICAS DE SUBSIDIOS DIRECTOS</vt:lpstr>
      <vt:lpstr>RESULTADOS DE LAS POLITICAS DE SUBSIDIOS DIRECTOS</vt:lpstr>
      <vt:lpstr>CRITERIOS DE ELEGIBILIDAD DE LOS SUBSIDIOS</vt:lpstr>
      <vt:lpstr>GASTO EN AP Y S EN CENTROAMERICA</vt:lpstr>
      <vt:lpstr>NECESIDADES DE INVERSION HASTA 2030 PARA CUBRIR LA BRECHA</vt:lpstr>
      <vt:lpstr>SE PUEDE TENER ÉXITO EN LA MEJORA DE LAS EPS?</vt:lpstr>
      <vt:lpstr>implicancia para Mendoza </vt:lpstr>
      <vt:lpstr>NECESIDAD DE LA GESTION INTEGRADA DE LOS RECURSOS HIDRICOS </vt:lpstr>
      <vt:lpstr>PRIORIDADES DE AP Y S PARA MENDOZA</vt:lpstr>
      <vt:lpstr>PARADIGMAS PARA AP Y S EN MENDOZA</vt:lpstr>
      <vt:lpstr>ALGO PARA TENER EN CUENTA: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Inglese</dc:creator>
  <cp:lastModifiedBy>Jose Luis Inglese</cp:lastModifiedBy>
  <cp:revision>49</cp:revision>
  <dcterms:created xsi:type="dcterms:W3CDTF">2025-09-01T11:03:21Z</dcterms:created>
  <dcterms:modified xsi:type="dcterms:W3CDTF">2025-12-02T23:32:57Z</dcterms:modified>
</cp:coreProperties>
</file>